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7"/>
  </p:notes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FE39E2-8D79-4A69-BA7D-A984A0260EB7}" v="1" dt="2021-03-15T18:54:14.653"/>
    <p1510:client id="{E23AC872-B46A-4E08-974A-E7FBF36A7086}" v="2" dt="2021-03-15T01:00:23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1684826" y="-5459122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Battle of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 err="1">
                <a:solidFill>
                  <a:srgbClr val="FFFFFF"/>
                </a:solidFill>
              </a:rPr>
              <a:t>Akrash</a:t>
            </a:r>
            <a:r>
              <a:rPr lang="en-US" sz="1800" dirty="0">
                <a:solidFill>
                  <a:srgbClr val="FFFFFF"/>
                </a:solidFill>
              </a:rPr>
              <a:t> Sharma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AED855-2F11-4571-B806-479AECBA406C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t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4BA85A-CD44-4C5E-B1E7-F3C2C1C66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66464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600" cap="all" dirty="0">
                <a:solidFill>
                  <a:srgbClr val="FFFFFF"/>
                </a:solidFill>
              </a:rPr>
              <a:t>I decided to use the K Means Machine Learning Algorithm to train the data and get the clusters.</a:t>
            </a:r>
            <a:br>
              <a:rPr lang="en-US" sz="1600" cap="all" dirty="0">
                <a:solidFill>
                  <a:srgbClr val="FFFFFF"/>
                </a:solidFill>
              </a:rPr>
            </a:br>
            <a:r>
              <a:rPr lang="en-US" sz="1600" cap="all" dirty="0">
                <a:solidFill>
                  <a:srgbClr val="FFFFFF"/>
                </a:solidFill>
              </a:rPr>
              <a:t>Once again Folium was used to generate a map of the neighborhoods in Toronto but this time the markers were color coded based on the clusters obtained from the K Means algorithm.</a:t>
            </a:r>
            <a:br>
              <a:rPr lang="en-US" sz="1200" cap="all" dirty="0">
                <a:solidFill>
                  <a:srgbClr val="FFFFFF"/>
                </a:solidFill>
              </a:rPr>
            </a:br>
            <a:endParaRPr lang="en-US" sz="1200" cap="all" dirty="0">
              <a:solidFill>
                <a:srgbClr val="FFFFFF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295772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954A7-0848-4228-B7EE-873BB0290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Results and Discussion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42D66-AE92-4FCE-9342-BFABFAB50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In Cluster labeled </a:t>
            </a:r>
            <a:r>
              <a:rPr lang="en-US" b="1" dirty="0"/>
              <a:t>1</a:t>
            </a:r>
            <a:r>
              <a:rPr lang="en-US" dirty="0"/>
              <a:t> the case count was </a:t>
            </a:r>
            <a:r>
              <a:rPr lang="en-US" b="1" dirty="0"/>
              <a:t>below 150</a:t>
            </a:r>
            <a:r>
              <a:rPr lang="en-US" dirty="0"/>
              <a:t> for all neighborhoods and the rate per 100,000 approximately lied between </a:t>
            </a:r>
            <a:r>
              <a:rPr lang="en-US" b="1" dirty="0"/>
              <a:t>100-420</a:t>
            </a:r>
            <a:r>
              <a:rPr lang="en-US" dirty="0"/>
              <a:t>. Therefore, its label name would be “</a:t>
            </a:r>
            <a:r>
              <a:rPr lang="en-US" b="1" i="1" dirty="0"/>
              <a:t>Least Infected</a:t>
            </a:r>
            <a:r>
              <a:rPr lang="en-US" dirty="0"/>
              <a:t>”.</a:t>
            </a:r>
            <a:endParaRPr lang="en-CA" dirty="0"/>
          </a:p>
          <a:p>
            <a:pPr marL="0" indent="0">
              <a:buNone/>
            </a:pPr>
            <a:r>
              <a:rPr lang="en-US" dirty="0"/>
              <a:t> </a:t>
            </a:r>
            <a:endParaRPr lang="en-CA" dirty="0"/>
          </a:p>
          <a:p>
            <a:r>
              <a:rPr lang="en-US" dirty="0"/>
              <a:t>In Cluster labeled </a:t>
            </a:r>
            <a:r>
              <a:rPr lang="en-US" b="1" dirty="0"/>
              <a:t>3</a:t>
            </a:r>
            <a:r>
              <a:rPr lang="en-US" dirty="0"/>
              <a:t> the case count was </a:t>
            </a:r>
            <a:r>
              <a:rPr lang="en-US" b="1" dirty="0"/>
              <a:t>below 300</a:t>
            </a:r>
            <a:r>
              <a:rPr lang="en-US" dirty="0"/>
              <a:t> for all neighborhoods and the rate per 100,000 approximately lied between </a:t>
            </a:r>
            <a:r>
              <a:rPr lang="en-US" b="1" dirty="0"/>
              <a:t>450-700</a:t>
            </a:r>
            <a:r>
              <a:rPr lang="en-US" dirty="0"/>
              <a:t>. Therefore, its label name would be “</a:t>
            </a:r>
            <a:r>
              <a:rPr lang="en-US" b="1" i="1" dirty="0"/>
              <a:t>Considerably Infected</a:t>
            </a:r>
            <a:r>
              <a:rPr lang="en-US" dirty="0"/>
              <a:t>”.</a:t>
            </a:r>
            <a:endParaRPr lang="en-CA" dirty="0"/>
          </a:p>
          <a:p>
            <a:pPr marL="0" indent="0">
              <a:buNone/>
            </a:pPr>
            <a:r>
              <a:rPr lang="en-US" dirty="0"/>
              <a:t> </a:t>
            </a:r>
            <a:endParaRPr lang="en-CA" dirty="0"/>
          </a:p>
          <a:p>
            <a:r>
              <a:rPr lang="en-US" dirty="0"/>
              <a:t>In Cluster labeled </a:t>
            </a:r>
            <a:r>
              <a:rPr lang="en-US" b="1" dirty="0"/>
              <a:t>0</a:t>
            </a:r>
            <a:r>
              <a:rPr lang="en-US" dirty="0"/>
              <a:t> the case count was </a:t>
            </a:r>
            <a:r>
              <a:rPr lang="en-US" b="1" dirty="0"/>
              <a:t>below 400</a:t>
            </a:r>
            <a:r>
              <a:rPr lang="en-US" dirty="0"/>
              <a:t> for all neighborhoods and the rate per 100,000 approximately lied between </a:t>
            </a:r>
            <a:r>
              <a:rPr lang="en-US" b="1" dirty="0"/>
              <a:t>700-1200</a:t>
            </a:r>
            <a:r>
              <a:rPr lang="en-US" dirty="0"/>
              <a:t>. Therefore, its label name would be “</a:t>
            </a:r>
            <a:r>
              <a:rPr lang="en-US" b="1" i="1" dirty="0"/>
              <a:t>Highly Infected</a:t>
            </a:r>
            <a:r>
              <a:rPr lang="en-US" dirty="0"/>
              <a:t>”.</a:t>
            </a:r>
            <a:endParaRPr lang="en-CA" dirty="0"/>
          </a:p>
          <a:p>
            <a:pPr marL="0" indent="0">
              <a:buNone/>
            </a:pPr>
            <a:r>
              <a:rPr lang="en-US" dirty="0"/>
              <a:t> </a:t>
            </a:r>
            <a:endParaRPr lang="en-CA" dirty="0"/>
          </a:p>
          <a:p>
            <a:r>
              <a:rPr lang="en-US" dirty="0"/>
              <a:t>In Cluster labeled </a:t>
            </a:r>
            <a:r>
              <a:rPr lang="en-US" b="1" dirty="0"/>
              <a:t>2</a:t>
            </a:r>
            <a:r>
              <a:rPr lang="en-US" dirty="0"/>
              <a:t> the case count was </a:t>
            </a:r>
            <a:r>
              <a:rPr lang="en-US" b="1" dirty="0"/>
              <a:t>below 500</a:t>
            </a:r>
            <a:r>
              <a:rPr lang="en-US" dirty="0"/>
              <a:t> for all neighborhoods and the rate per 100,000 was </a:t>
            </a:r>
            <a:r>
              <a:rPr lang="en-US" b="1" dirty="0"/>
              <a:t>above 1200</a:t>
            </a:r>
            <a:r>
              <a:rPr lang="en-US" dirty="0"/>
              <a:t> for all neighborhoods. Therefore, its label name would be “</a:t>
            </a:r>
            <a:r>
              <a:rPr lang="en-US" b="1" i="1" dirty="0"/>
              <a:t>Extremely Infected</a:t>
            </a:r>
            <a:r>
              <a:rPr lang="en-US" dirty="0"/>
              <a:t>”.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42758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DA3A5-A345-4B92-BE97-C86E2AAD8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Conclusion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43EF1-DB47-4A4D-B9D9-5B76EF7F2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31145"/>
            <a:ext cx="9601200" cy="4536489"/>
          </a:xfrm>
        </p:spPr>
        <p:txBody>
          <a:bodyPr>
            <a:normAutofit/>
          </a:bodyPr>
          <a:lstStyle/>
          <a:p>
            <a:r>
              <a:rPr lang="en-US" dirty="0"/>
              <a:t>In this study after carefully analyzing COVID-19 in the city of Toronto from various datasets and using various visualizations and K Means Clustering I clustered neighborhoods based on case count and rate per 100,000. </a:t>
            </a:r>
            <a:endParaRPr lang="en-CA" dirty="0"/>
          </a:p>
          <a:p>
            <a:r>
              <a:rPr lang="en-US" dirty="0"/>
              <a:t>Currently COVID-19 has a significant impact globally and therefore it is a major factor to take into account when deciding a neighborhood. Therefore, this model is useful to narrow down one’s choice of neighborhood in the city of Toronto.</a:t>
            </a:r>
            <a:endParaRPr lang="en-CA" dirty="0"/>
          </a:p>
          <a:p>
            <a:r>
              <a:rPr lang="en-US" dirty="0"/>
              <a:t> However, this model only clusters the neighborhoods based on the COVID-19 pandemic and other factors need to be considered when deciding a neighborhood for instance the price, distance from workplace/school, safety etc.</a:t>
            </a:r>
            <a:endParaRPr lang="en-CA" dirty="0"/>
          </a:p>
          <a:p>
            <a:r>
              <a:rPr lang="en-US" dirty="0"/>
              <a:t>As I mentioned earlier the data is subject to change thus the results of this model are also subject to change.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27117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71246-AE9A-4332-BDB6-A711F084B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>
                <a:solidFill>
                  <a:srgbClr val="FF0000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0E406-AC69-4E9E-86DE-45D8BD013B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global COVID-19 pandemic has affected several countries in the world with Canada being one of them too. Toronto which is the 4</a:t>
            </a:r>
            <a:r>
              <a:rPr lang="en-CA" baseline="30000" dirty="0"/>
              <a:t>th</a:t>
            </a:r>
            <a:r>
              <a:rPr lang="en-CA" dirty="0"/>
              <a:t> most populous city in North America is vastly affected too. </a:t>
            </a:r>
          </a:p>
          <a:p>
            <a:pPr marL="0" indent="0">
              <a:buNone/>
            </a:pPr>
            <a:r>
              <a:rPr lang="en-CA" dirty="0"/>
              <a:t>The big question is which neighborhood should one choose in Toronto amidst this pandemic?</a:t>
            </a:r>
          </a:p>
          <a:p>
            <a:pPr marL="0" indent="0">
              <a:buNone/>
            </a:pPr>
            <a:r>
              <a:rPr lang="en-CA" dirty="0"/>
              <a:t>In this project, I will discuss different parameters to consider and use foursquare location data and clustering of venue information to determine a less impacted neighborhood in Toronto. 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0967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E2B8A2D-F46F-4DA5-8AFF-BC57461C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82A288-6D9D-4919-B167-0F5982003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/>
              <a:t>Data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92BAD85-00E4-4D0A-993C-8372E78E1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C4EB34-FA1A-4812-84CA-FF83466AF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399" y="428625"/>
            <a:ext cx="4162425" cy="6143624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2C4A3B-1B29-449C-9C91-40AF5A4D5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52" y="1666876"/>
            <a:ext cx="6614733" cy="450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2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51AB6-1ABC-4AB4-8A00-EBBC7C6CE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0A0CC-F7C0-42B6-8AAA-D3E450494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total number of cases per episode date was obtained. </a:t>
            </a:r>
          </a:p>
          <a:p>
            <a:endParaRPr lang="en-CA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341F6DF-CD8E-41E8-8EEF-E2A4F921C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1467" y="946471"/>
            <a:ext cx="6517065" cy="46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551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D2976E-8190-4880-832D-5B29FC6B2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870" y="1420122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9000"/>
              </a:lnSpc>
            </a:pPr>
            <a:r>
              <a:rPr lang="en-US" sz="2900" cap="all" dirty="0"/>
              <a:t>A scatter plot was obtained to analyze the relationship between total number of cases and the episode date.</a:t>
            </a:r>
            <a:br>
              <a:rPr lang="en-US" sz="2900" cap="all" dirty="0"/>
            </a:br>
            <a:endParaRPr lang="en-US" sz="2900" cap="all" dirty="0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8" name="Content Placeholder 7" descr="A close up of a logo&#10;&#10;Description automatically generated">
            <a:extLst>
              <a:ext uri="{FF2B5EF4-FFF2-40B4-BE49-F238E27FC236}">
                <a16:creationId xmlns:a16="http://schemas.microsoft.com/office/drawing/2014/main" id="{F17F9B7F-6631-4853-A8FA-08416CF7A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719979"/>
            <a:ext cx="5659222" cy="36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958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04B250-3AA2-46BA-930F-43AA1BC1A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900" cap="all"/>
              <a:t>A heat map and a pairplot were made of all the factors to visually gauge average correlation of COVID-19 cases and factors in the dataset.</a:t>
            </a:r>
            <a:br>
              <a:rPr lang="en-US" sz="1900" cap="all"/>
            </a:br>
            <a:endParaRPr lang="en-US" sz="1900" cap="all"/>
          </a:p>
        </p:txBody>
      </p:sp>
      <p:pic>
        <p:nvPicPr>
          <p:cNvPr id="8" name="Content Placeholder 7" descr="A picture containing crossword, keyboard, clock&#10;&#10;Description automatically generated">
            <a:extLst>
              <a:ext uri="{FF2B5EF4-FFF2-40B4-BE49-F238E27FC236}">
                <a16:creationId xmlns:a16="http://schemas.microsoft.com/office/drawing/2014/main" id="{6190F89D-2E64-4630-990E-A3E087BEDA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23645" y="643467"/>
            <a:ext cx="3570440" cy="3543662"/>
          </a:xfrm>
          <a:prstGeom prst="rect">
            <a:avLst/>
          </a:prstGeom>
        </p:spPr>
      </p:pic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550992AC-B2AC-41FF-B1FE-18EAF01573C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702989" y="643467"/>
            <a:ext cx="4560286" cy="354366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48038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F1F725-3B9F-48FA-85B5-910ED3380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2B98F522-A153-4D25-A159-3223950FC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1111" y="-161575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FFE3E22-88D2-4D23-B65D-9695124B0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7913902" y="131680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7B98DC-2BC8-446C-A15A-E751829CD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3973431"/>
            <a:ext cx="10869750" cy="174863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900" cap="all"/>
              <a:t>Google maps geocoder API was used to obtain the latitude and longitude values of the city of Toronto.</a:t>
            </a:r>
            <a:br>
              <a:rPr lang="en-US" sz="2900" cap="all"/>
            </a:br>
            <a:endParaRPr lang="en-US" sz="2900" cap="all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B141FD-6D7A-4062-8DAE-A4FF62486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8581" y="1127368"/>
            <a:ext cx="7905596" cy="21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273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742071-DDB3-4A46-8889-3BAD75976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900" cap="all" dirty="0"/>
              <a:t>Folium was used to visualize the data in an interactive leaflet map. A map of the city of Toronto with the neighborhoods superimposed on it was created.</a:t>
            </a:r>
            <a:br>
              <a:rPr lang="en-US" sz="1900" cap="all" dirty="0"/>
            </a:br>
            <a:endParaRPr lang="en-US" sz="1900" cap="all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15BD4C-DFAF-4177-BC64-E577D73F42A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t="36248" b="6274"/>
          <a:stretch/>
        </p:blipFill>
        <p:spPr>
          <a:xfrm>
            <a:off x="20" y="10"/>
            <a:ext cx="12191980" cy="4187119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8" name="Freeform: Shape 34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86293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CC6420-FF12-42D9-B3F0-7E64B5C726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174"/>
          <a:stretch/>
        </p:blipFill>
        <p:spPr>
          <a:xfrm>
            <a:off x="20" y="-180965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8B3A67-1E1C-4FC1-837E-250EB9733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761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cap="all" dirty="0">
                <a:solidFill>
                  <a:srgbClr val="FFFFFF"/>
                </a:solidFill>
              </a:rPr>
              <a:t>I utilized the Foursquare API to explore the boroughs and search for hospitals. I searched for hospitals around each borough in a 100 meter radius from their given latitude and longitude values.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533443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569</Words>
  <Application>Microsoft Office PowerPoint</Application>
  <PresentationFormat>Widescreen</PresentationFormat>
  <Paragraphs>28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Crop</vt:lpstr>
      <vt:lpstr>Battle of neighborhoods</vt:lpstr>
      <vt:lpstr>Introduction</vt:lpstr>
      <vt:lpstr>Data</vt:lpstr>
      <vt:lpstr>Methodology</vt:lpstr>
      <vt:lpstr>A scatter plot was obtained to analyze the relationship between total number of cases and the episode date. </vt:lpstr>
      <vt:lpstr>A heat map and a pairplot were made of all the factors to visually gauge average correlation of COVID-19 cases and factors in the dataset. </vt:lpstr>
      <vt:lpstr>Google maps geocoder API was used to obtain the latitude and longitude values of the city of Toronto. </vt:lpstr>
      <vt:lpstr>Folium was used to visualize the data in an interactive leaflet map. A map of the city of Toronto with the neighborhoods superimposed on it was created. </vt:lpstr>
      <vt:lpstr>I utilized the Foursquare API to explore the boroughs and search for hospitals. I searched for hospitals around each borough in a 100 meter radius from their given latitude and longitude values.</vt:lpstr>
      <vt:lpstr>I decided to use the K Means Machine Learning Algorithm to train the data and get the clusters. Once again Folium was used to generate a map of the neighborhoods in Toronto but this time the markers were color coded based on the clusters obtained from the K Means algorithm. </vt:lpstr>
      <vt:lpstr>Results and Discussion 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neighborhoods</dc:title>
  <dc:creator/>
  <cp:lastModifiedBy/>
  <cp:revision>6</cp:revision>
  <dcterms:created xsi:type="dcterms:W3CDTF">2020-07-25T14:32:08Z</dcterms:created>
  <dcterms:modified xsi:type="dcterms:W3CDTF">2021-03-15T18:54:16Z</dcterms:modified>
</cp:coreProperties>
</file>